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147888" y="4267646"/>
            <a:ext cx="1152525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square" lIns="133350" tIns="133350" rIns="133350" bIns="133350" rtlCol="0" anchor="ctr">
            <a:normAutofit/>
          </a:bodyPr>
          <a:lstStyle/>
          <a:p>
            <a:pPr algn="ctr" indent="0" marL="0"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🏛️ Oireachtas</a:t>
            </a:r>
            <a:endParaRPr lang="en-US" sz="1056" dirty="0"/>
          </a:p>
        </p:txBody>
      </p:sp>
      <p:sp>
        <p:nvSpPr>
          <p:cNvPr id="3" name="Text 1"/>
          <p:cNvSpPr/>
          <p:nvPr/>
        </p:nvSpPr>
        <p:spPr>
          <a:xfrm>
            <a:off x="3414713" y="4267646"/>
            <a:ext cx="1838325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square" lIns="133350" tIns="133350" rIns="133350" bIns="133350" rtlCol="0" anchor="ctr">
            <a:normAutofit/>
          </a:bodyPr>
          <a:lstStyle/>
          <a:p>
            <a:pPr algn="ctr" indent="0" marL="0"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🏥 Department of Health</a:t>
            </a:r>
            <a:endParaRPr lang="en-US" sz="1056" dirty="0"/>
          </a:p>
        </p:txBody>
      </p:sp>
      <p:sp>
        <p:nvSpPr>
          <p:cNvPr id="4" name="Text 2"/>
          <p:cNvSpPr/>
          <p:nvPr/>
        </p:nvSpPr>
        <p:spPr>
          <a:xfrm>
            <a:off x="5367338" y="4267646"/>
            <a:ext cx="809625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square" lIns="133350" tIns="133350" rIns="133350" bIns="133350" rtlCol="0" anchor="ctr">
            <a:normAutofit/>
          </a:bodyPr>
          <a:lstStyle/>
          <a:p>
            <a:pPr algn="ctr" indent="0" marL="0"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🔬 HPRA</a:t>
            </a:r>
            <a:endParaRPr lang="en-US" sz="1056" dirty="0"/>
          </a:p>
        </p:txBody>
      </p:sp>
      <p:sp>
        <p:nvSpPr>
          <p:cNvPr id="5" name="Text 3"/>
          <p:cNvSpPr/>
          <p:nvPr/>
        </p:nvSpPr>
        <p:spPr>
          <a:xfrm>
            <a:off x="6291263" y="4267646"/>
            <a:ext cx="70485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square" lIns="133350" tIns="133350" rIns="133350" bIns="133350" rtlCol="0" anchor="ctr">
            <a:normAutofit/>
          </a:bodyPr>
          <a:lstStyle/>
          <a:p>
            <a:pPr algn="ctr" indent="0" marL="0"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🏦 HSE</a:t>
            </a:r>
            <a:endParaRPr lang="en-US" sz="1056" dirty="0"/>
          </a:p>
        </p:txBody>
      </p:sp>
      <p:sp>
        <p:nvSpPr>
          <p:cNvPr id="6" name="Text 4"/>
          <p:cNvSpPr/>
          <p:nvPr/>
        </p:nvSpPr>
        <p:spPr>
          <a:xfrm>
            <a:off x="4105656" y="503486"/>
            <a:ext cx="9326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800"/>
              </a:lnSpc>
              <a:buNone/>
            </a:pPr>
            <a:r>
              <a:rPr lang="en-US" sz="72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🌿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533400" y="2103686"/>
            <a:ext cx="80772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000"/>
              </a:lnSpc>
              <a:buNone/>
            </a:pPr>
            <a:r>
              <a:rPr lang="en-US" sz="480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Medical Cannabis Policy Reform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452628" y="3741986"/>
            <a:ext cx="8238744" cy="297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340"/>
              </a:lnSpc>
              <a:buNone/>
            </a:pPr>
            <a:r>
              <a:rPr lang="en-US" sz="156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Republic of Ireland · May 2026</a:t>
            </a:r>
            <a:endParaRPr lang="en-US" sz="156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1226790"/>
            <a:ext cx="571500" cy="5715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33400" y="1950690"/>
            <a:ext cx="8077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International Patients</a:t>
            </a:r>
            <a:endParaRPr lang="en-US" sz="4200" dirty="0"/>
          </a:p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Travelling with Medical Cannabis</a:t>
            </a:r>
            <a:endParaRPr lang="en-US" sz="4200" dirty="0"/>
          </a:p>
        </p:txBody>
      </p:sp>
      <p:sp>
        <p:nvSpPr>
          <p:cNvPr id="5" name="Text 1"/>
          <p:cNvSpPr/>
          <p:nvPr/>
        </p:nvSpPr>
        <p:spPr>
          <a:xfrm>
            <a:off x="452628" y="3665190"/>
            <a:ext cx="8238744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 clear, compassionate framework protecting patient welfare at Irish borders</a:t>
            </a:r>
            <a:endParaRPr lang="en-US" sz="13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405086"/>
            <a:ext cx="3943350" cy="3243263"/>
          </a:xfrm>
          <a:prstGeom prst="roundRect">
            <a:avLst>
              <a:gd name="adj" fmla="val 39471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84771" y="2072878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84771" y="2653903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84771" y="3234928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84771" y="3815953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67250" y="1405086"/>
            <a:ext cx="3943350" cy="3243263"/>
          </a:xfrm>
          <a:prstGeom prst="roundRect">
            <a:avLst>
              <a:gd name="adj" fmla="val 39471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918621" y="2082403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918621" y="2853928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918621" y="3434953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18621" y="4015978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533400" y="495300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4</a:t>
            </a:r>
            <a:endParaRPr lang="en-US" sz="936" dirty="0"/>
          </a:p>
        </p:txBody>
      </p:sp>
      <p:sp>
        <p:nvSpPr>
          <p:cNvPr id="13" name="Text 11"/>
          <p:cNvSpPr/>
          <p:nvPr/>
        </p:nvSpPr>
        <p:spPr>
          <a:xfrm>
            <a:off x="533400" y="749796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International Patient Protocol</a:t>
            </a:r>
            <a:endParaRPr lang="en-US" sz="2640" dirty="0"/>
          </a:p>
        </p:txBody>
      </p:sp>
      <p:sp>
        <p:nvSpPr>
          <p:cNvPr id="14" name="Text 12"/>
          <p:cNvSpPr/>
          <p:nvPr/>
        </p:nvSpPr>
        <p:spPr>
          <a:xfrm>
            <a:off x="784771" y="1627882"/>
            <a:ext cx="3538567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C0392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Current Situation</a:t>
            </a:r>
            <a:endParaRPr lang="en-US" sz="936" dirty="0"/>
          </a:p>
        </p:txBody>
      </p:sp>
      <p:sp>
        <p:nvSpPr>
          <p:cNvPr id="15" name="Text 13"/>
          <p:cNvSpPr/>
          <p:nvPr/>
        </p:nvSpPr>
        <p:spPr>
          <a:xfrm>
            <a:off x="975271" y="2015728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 free entry for prescribed cannabis — even with valid foreign prescription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975271" y="2596753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Risk of seizure at ports/airports + potential criminal liability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975271" y="3177778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Inconsistent with how Ireland handles other controlled medicines (Article 75 certs)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975271" y="3758803"/>
            <a:ext cx="30798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Out of step with EU member state developments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918621" y="1627882"/>
            <a:ext cx="3538567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Proposed Framework</a:t>
            </a:r>
            <a:endParaRPr lang="en-US" sz="936" dirty="0"/>
          </a:p>
        </p:txBody>
      </p:sp>
      <p:sp>
        <p:nvSpPr>
          <p:cNvPr id="20" name="Text 18"/>
          <p:cNvSpPr/>
          <p:nvPr/>
        </p:nvSpPr>
        <p:spPr>
          <a:xfrm>
            <a:off x="5109121" y="2015728"/>
            <a:ext cx="3278684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Visiting Patient Protocol: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up to 30-day personal supply with valid prescription from recognised jurisdiction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109121" y="2787253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Pre-travel notification: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register with HPRA / Controlled Drugs Unit before arrival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109121" y="3368278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Operational guidance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to Revenue (Customs), An Garda Síochána, ports &amp; airports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109121" y="3949303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Exceptional authorisations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for extended stays (ministerial-licence equivalent)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1226790"/>
            <a:ext cx="571500" cy="5715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33400" y="1950690"/>
            <a:ext cx="8077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Expanded &amp; Evidence-Based</a:t>
            </a:r>
            <a:endParaRPr lang="en-US" sz="4200" dirty="0"/>
          </a:p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Medical Indications</a:t>
            </a:r>
            <a:endParaRPr lang="en-US" sz="4200" dirty="0"/>
          </a:p>
        </p:txBody>
      </p:sp>
      <p:sp>
        <p:nvSpPr>
          <p:cNvPr id="5" name="Text 1"/>
          <p:cNvSpPr/>
          <p:nvPr/>
        </p:nvSpPr>
        <p:spPr>
          <a:xfrm>
            <a:off x="452628" y="3665190"/>
            <a:ext cx="8238744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An adaptive framework responding to evolving science, ensuring equitable patient access</a:t>
            </a:r>
            <a:endParaRPr lang="en-US" sz="13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748433"/>
            <a:ext cx="2590800" cy="1508522"/>
          </a:xfrm>
          <a:prstGeom prst="roundRect">
            <a:avLst>
              <a:gd name="adj" fmla="val 84862"/>
            </a:avLst>
          </a:prstGeom>
          <a:solidFill>
            <a:srgbClr val="FFFFFF"/>
          </a:solidFill>
          <a:ln w="2857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276600" y="1748433"/>
            <a:ext cx="2590800" cy="1508522"/>
          </a:xfrm>
          <a:prstGeom prst="roundRect">
            <a:avLst>
              <a:gd name="adj" fmla="val 84862"/>
            </a:avLst>
          </a:prstGeom>
          <a:solidFill>
            <a:srgbClr val="FFFFFF"/>
          </a:solidFill>
          <a:ln w="28575">
            <a:solidFill>
              <a:srgbClr val="C8A951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19800" y="1748433"/>
            <a:ext cx="2590800" cy="1508522"/>
          </a:xfrm>
          <a:prstGeom prst="roundRect">
            <a:avLst>
              <a:gd name="adj" fmla="val 84862"/>
            </a:avLst>
          </a:prstGeom>
          <a:solidFill>
            <a:srgbClr val="FFFFFF"/>
          </a:solidFill>
          <a:ln w="28575">
            <a:solidFill>
              <a:srgbClr val="C0392B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3409355"/>
            <a:ext cx="3962400" cy="895350"/>
          </a:xfrm>
          <a:prstGeom prst="roundRect">
            <a:avLst>
              <a:gd name="adj" fmla="val 122553"/>
            </a:avLst>
          </a:prstGeom>
          <a:solidFill>
            <a:srgbClr val="1A6B3C">
              <a:alpha val="4000"/>
            </a:srgbClr>
          </a:solidFill>
          <a:ln w="9525">
            <a:solidFill>
              <a:srgbClr val="1A6B3C"/>
            </a:solidFill>
          </a:ln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648200" y="3409355"/>
            <a:ext cx="3962400" cy="895350"/>
          </a:xfrm>
          <a:prstGeom prst="roundRect">
            <a:avLst>
              <a:gd name="adj" fmla="val 122553"/>
            </a:avLst>
          </a:prstGeom>
          <a:solidFill>
            <a:srgbClr val="C8A951">
              <a:alpha val="6000"/>
            </a:srgbClr>
          </a:solidFill>
          <a:ln w="9525">
            <a:solidFill>
              <a:srgbClr val="C8A951"/>
            </a:solidFill>
          </a:ln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33400" y="838646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5</a:t>
            </a:r>
            <a:endParaRPr lang="en-US" sz="936" dirty="0"/>
          </a:p>
        </p:txBody>
      </p:sp>
      <p:sp>
        <p:nvSpPr>
          <p:cNvPr id="8" name="Text 6"/>
          <p:cNvSpPr/>
          <p:nvPr/>
        </p:nvSpPr>
        <p:spPr>
          <a:xfrm>
            <a:off x="533400" y="1093143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Tiered Indication Framework</a:t>
            </a:r>
            <a:endParaRPr lang="en-US" sz="2640" dirty="0"/>
          </a:p>
        </p:txBody>
      </p:sp>
      <p:sp>
        <p:nvSpPr>
          <p:cNvPr id="9" name="Text 7"/>
          <p:cNvSpPr/>
          <p:nvPr/>
        </p:nvSpPr>
        <p:spPr>
          <a:xfrm>
            <a:off x="756196" y="1959769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🟢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56196" y="2340769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1: Strong Evidence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756196" y="2607469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Established dosing protocols. Full MCAP listing. Eligible for reimbursement.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499396" y="1959769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🟡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99396" y="2340769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2: Emerging Evidence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499396" y="2607469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Supervised, monitored use within registries or controlled access schemes.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242596" y="1959769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🔴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242596" y="2340769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9C2F2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 3: Compassionate Use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242596" y="2607469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Insufficient evidence but compassionate use under strict criteria (ministerial route).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57225" y="3533180"/>
            <a:ext cx="37890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🔄 Periodic Review Mandate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7225" y="3723680"/>
            <a:ext cx="3714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HPRA conducts evidence review every </a:t>
            </a:r>
            <a:pPr indent="0" marL="0">
              <a:lnSpc>
                <a:spcPts val="1200"/>
              </a:lnSpc>
              <a:buNone/>
            </a:pPr>
            <a:r>
              <a:rPr lang="en-US" sz="900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3 years</a:t>
            </a:r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with external clinical &amp; patient input. Ministerial-licence indications integrate with MCAP as evidence accumulates.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772025" y="3533180"/>
            <a:ext cx="37890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📊 Data-Driven Refinement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772025" y="3723680"/>
            <a:ext cx="37147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Expanded indications coupled with data collection including </a:t>
            </a:r>
            <a:pPr indent="0" marL="0">
              <a:lnSpc>
                <a:spcPts val="1200"/>
              </a:lnSpc>
              <a:buNone/>
            </a:pPr>
            <a:r>
              <a:rPr lang="en-US" sz="900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patient-reported outcomes</a:t>
            </a:r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. Clear patient-facing information published on eligibility &amp; access pathways.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75178" y="1577429"/>
            <a:ext cx="942975" cy="235446"/>
          </a:xfrm>
          <a:prstGeom prst="roundRect">
            <a:avLst>
              <a:gd name="adj" fmla="val 776739"/>
            </a:avLst>
          </a:prstGeom>
          <a:solidFill>
            <a:srgbClr val="2E9E5E">
              <a:alpha val="12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6–12 months</a:t>
            </a:r>
            <a:endParaRPr lang="en-US" sz="936" dirty="0"/>
          </a:p>
        </p:txBody>
      </p:sp>
      <p:sp>
        <p:nvSpPr>
          <p:cNvPr id="3" name="Text 1"/>
          <p:cNvSpPr/>
          <p:nvPr/>
        </p:nvSpPr>
        <p:spPr>
          <a:xfrm>
            <a:off x="7375178" y="2079575"/>
            <a:ext cx="942975" cy="235446"/>
          </a:xfrm>
          <a:prstGeom prst="roundRect">
            <a:avLst>
              <a:gd name="adj" fmla="val 776739"/>
            </a:avLst>
          </a:prstGeom>
          <a:solidFill>
            <a:srgbClr val="2E9E5E">
              <a:alpha val="12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6–12 months</a:t>
            </a:r>
            <a:endParaRPr lang="en-US" sz="936" dirty="0"/>
          </a:p>
        </p:txBody>
      </p:sp>
      <p:sp>
        <p:nvSpPr>
          <p:cNvPr id="4" name="Text 2"/>
          <p:cNvSpPr/>
          <p:nvPr/>
        </p:nvSpPr>
        <p:spPr>
          <a:xfrm>
            <a:off x="7375178" y="2581721"/>
            <a:ext cx="981075" cy="235446"/>
          </a:xfrm>
          <a:prstGeom prst="roundRect">
            <a:avLst>
              <a:gd name="adj" fmla="val 776739"/>
            </a:avLst>
          </a:prstGeom>
          <a:solidFill>
            <a:srgbClr val="C8A951">
              <a:alpha val="14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12–18 months</a:t>
            </a:r>
            <a:endParaRPr lang="en-US" sz="936" dirty="0"/>
          </a:p>
        </p:txBody>
      </p:sp>
      <p:sp>
        <p:nvSpPr>
          <p:cNvPr id="5" name="Text 3"/>
          <p:cNvSpPr/>
          <p:nvPr/>
        </p:nvSpPr>
        <p:spPr>
          <a:xfrm>
            <a:off x="7375178" y="3083868"/>
            <a:ext cx="981075" cy="235446"/>
          </a:xfrm>
          <a:prstGeom prst="roundRect">
            <a:avLst>
              <a:gd name="adj" fmla="val 776739"/>
            </a:avLst>
          </a:prstGeom>
          <a:solidFill>
            <a:srgbClr val="C8A951">
              <a:alpha val="14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12–18 months</a:t>
            </a:r>
            <a:endParaRPr lang="en-US" sz="936" dirty="0"/>
          </a:p>
        </p:txBody>
      </p:sp>
      <p:sp>
        <p:nvSpPr>
          <p:cNvPr id="6" name="Text 4"/>
          <p:cNvSpPr/>
          <p:nvPr/>
        </p:nvSpPr>
        <p:spPr>
          <a:xfrm>
            <a:off x="7375178" y="3586014"/>
            <a:ext cx="981075" cy="235446"/>
          </a:xfrm>
          <a:prstGeom prst="roundRect">
            <a:avLst>
              <a:gd name="adj" fmla="val 776739"/>
            </a:avLst>
          </a:prstGeom>
          <a:solidFill>
            <a:srgbClr val="C8A951">
              <a:alpha val="14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12–18 months</a:t>
            </a:r>
            <a:endParaRPr lang="en-US" sz="936" dirty="0"/>
          </a:p>
        </p:txBody>
      </p:sp>
      <p:sp>
        <p:nvSpPr>
          <p:cNvPr id="7" name="Text 5"/>
          <p:cNvSpPr/>
          <p:nvPr/>
        </p:nvSpPr>
        <p:spPr>
          <a:xfrm>
            <a:off x="7375178" y="4088160"/>
            <a:ext cx="981075" cy="235446"/>
          </a:xfrm>
          <a:prstGeom prst="roundRect">
            <a:avLst>
              <a:gd name="adj" fmla="val 776739"/>
            </a:avLst>
          </a:prstGeom>
          <a:solidFill>
            <a:srgbClr val="C8A951">
              <a:alpha val="14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12–18 months</a:t>
            </a:r>
            <a:endParaRPr lang="en-US" sz="936" dirty="0"/>
          </a:p>
        </p:txBody>
      </p:sp>
      <p:sp>
        <p:nvSpPr>
          <p:cNvPr id="8" name="Text 6"/>
          <p:cNvSpPr/>
          <p:nvPr/>
        </p:nvSpPr>
        <p:spPr>
          <a:xfrm>
            <a:off x="7375178" y="4590306"/>
            <a:ext cx="1019175" cy="235446"/>
          </a:xfrm>
          <a:prstGeom prst="roundRect">
            <a:avLst>
              <a:gd name="adj" fmla="val 776739"/>
            </a:avLst>
          </a:prstGeom>
          <a:solidFill>
            <a:srgbClr val="C85050">
              <a:alpha val="10000"/>
            </a:srgbClr>
          </a:solidFill>
          <a:ln/>
        </p:spPr>
        <p:txBody>
          <a:bodyPr wrap="square" lIns="95250" tIns="95250" rIns="95250" bIns="95250" rtlCol="0" anchor="t">
            <a:normAutofit/>
          </a:bodyPr>
          <a:lstStyle/>
          <a:p>
            <a:pPr algn="l" indent="0" marL="0">
              <a:buNone/>
            </a:pPr>
            <a:r>
              <a:rPr lang="en-US" sz="936" b="1" dirty="0">
                <a:solidFill>
                  <a:srgbClr val="9C2F2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18–24 months</a:t>
            </a:r>
            <a:endParaRPr lang="en-US" sz="936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33400" y="1065758"/>
          <a:ext cx="8077200" cy="3921919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  <a:gridCol w="2019300"/>
                <a:gridCol w="2019300"/>
              </a:tblGrid>
              <a:tr h="4902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36" b="1" dirty="0">
                          <a:solidFill>
                            <a:srgbClr val="5A7A65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Reform Area</a:t>
                      </a:r>
                      <a:endParaRPr lang="en-US" sz="93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36" b="1" dirty="0">
                          <a:solidFill>
                            <a:srgbClr val="5A7A65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Lead Body</a:t>
                      </a:r>
                      <a:endParaRPr lang="en-US" sz="93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36" b="1" dirty="0">
                          <a:solidFill>
                            <a:srgbClr val="5A7A65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Key Support</a:t>
                      </a:r>
                      <a:endParaRPr lang="en-US" sz="93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36" b="1" dirty="0">
                          <a:solidFill>
                            <a:srgbClr val="5A7A65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Timeline</a:t>
                      </a:r>
                      <a:endParaRPr lang="en-US" sz="93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MCAP Indication Expansion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HPRA / Dept. Health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HSE, Clinical Colleges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6–12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International Patient Protocol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Dept. Health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HPRA, Revenue, AGS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6–12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Clinic Licensing Framework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Dept. Health / HPRA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Medical Council, HSE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8C6C0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12–18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GP Prescribing &amp; Guidelines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Dept. Health / Med. Council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ICGP, HSE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8C6C0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12–18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Streamlined Licensing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HPRA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Revenue, Dept. Enterprise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8C6C0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12–18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National Registry &amp; Data Systems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HSE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HPRA, Licensed Clinics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8C6C0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12–18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  <a:tr h="490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b="1" dirty="0">
                          <a:solidFill>
                            <a:srgbClr val="1A6B3C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Domestic Cultivation Framework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HPRA / Dept. Agriculture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0F2A1A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IDA, Dept. Enterprise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6" dirty="0">
                          <a:solidFill>
                            <a:srgbClr val="9C2F2F"/>
                          </a:solidFill>
                          <a:latin typeface="DM Sans" pitchFamily="34" charset="0"/>
                          <a:ea typeface="DM Sans" pitchFamily="34" charset="-122"/>
                          <a:cs typeface="DM Sans" pitchFamily="34" charset="-120"/>
                        </a:rPr>
                        <a:t>18–24 months</a:t>
                      </a:r>
                      <a:endParaRPr lang="en-US" sz="1056" dirty="0">
                        <a:latin typeface="DM Sans" charset="0"/>
                        <a:ea typeface="DM Sans" charset="0"/>
                        <a:cs typeface="DM Sans" charset="0"/>
                      </a:endParaRPr>
                    </a:p>
                  </a:txBody>
                  <a:tcPr marL="91440" marR="91440" marT="45720" marB="4572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12700" cap="flat" cmpd="sng" algn="ctr">
                      <a:solidFill>
                        <a:srgbClr val="1A6B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EFE"/>
                    </a:solidFill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533400" y="155972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Delivery</a:t>
            </a:r>
            <a:endParaRPr lang="en-US" sz="936" dirty="0"/>
          </a:p>
        </p:txBody>
      </p:sp>
      <p:sp>
        <p:nvSpPr>
          <p:cNvPr id="11" name="Text 8"/>
          <p:cNvSpPr/>
          <p:nvPr/>
        </p:nvSpPr>
        <p:spPr>
          <a:xfrm>
            <a:off x="533400" y="410468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Implementation Roadmap</a:t>
            </a:r>
            <a:endParaRPr lang="en-US" sz="26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997571" y="4078635"/>
            <a:ext cx="1249561" cy="841772"/>
          </a:xfrm>
          <a:prstGeom prst="roundRect">
            <a:avLst>
              <a:gd name="adj" fmla="val 152079"/>
            </a:avLst>
          </a:prstGeom>
          <a:solidFill>
            <a:srgbClr val="FFFFFF">
              <a:alpha val="12000"/>
            </a:srgbClr>
          </a:solidFill>
          <a:ln w="9525">
            <a:solidFill>
              <a:srgbClr val="FFFFFF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3399532" y="4078635"/>
            <a:ext cx="1906786" cy="841772"/>
          </a:xfrm>
          <a:prstGeom prst="roundRect">
            <a:avLst>
              <a:gd name="adj" fmla="val 152079"/>
            </a:avLst>
          </a:prstGeom>
          <a:solidFill>
            <a:srgbClr val="FFFFFF">
              <a:alpha val="12000"/>
            </a:srgbClr>
          </a:solidFill>
          <a:ln w="9525">
            <a:solidFill>
              <a:srgbClr val="FFFFFF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5458718" y="4078635"/>
            <a:ext cx="1687711" cy="841772"/>
          </a:xfrm>
          <a:prstGeom prst="roundRect">
            <a:avLst>
              <a:gd name="adj" fmla="val 152079"/>
            </a:avLst>
          </a:prstGeom>
          <a:solidFill>
            <a:srgbClr val="FFFFFF">
              <a:alpha val="12000"/>
            </a:srgbClr>
          </a:solidFill>
          <a:ln w="9525">
            <a:solidFill>
              <a:srgbClr val="FFFFFF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3"/>
          <p:cNvSpPr/>
          <p:nvPr/>
        </p:nvSpPr>
        <p:spPr>
          <a:xfrm>
            <a:off x="4105656" y="223093"/>
            <a:ext cx="932688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800"/>
              </a:lnSpc>
              <a:buNone/>
            </a:pPr>
            <a:r>
              <a:rPr lang="en-US" sz="72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🍀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533400" y="1823293"/>
            <a:ext cx="8077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A Responsible, Patient-Centred</a:t>
            </a:r>
            <a:endParaRPr lang="en-US" sz="3600" dirty="0"/>
          </a:p>
          <a:p>
            <a:pPr algn="ctr" indent="0" marL="0">
              <a:lnSpc>
                <a:spcPts val="54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Medical Cannabis Hub</a:t>
            </a:r>
            <a:endParaRPr lang="en-US" sz="3600" dirty="0"/>
          </a:p>
        </p:txBody>
      </p:sp>
      <p:sp>
        <p:nvSpPr>
          <p:cNvPr id="8" name="Text 5"/>
          <p:cNvSpPr/>
          <p:nvPr/>
        </p:nvSpPr>
        <p:spPr>
          <a:xfrm>
            <a:off x="533400" y="3347293"/>
            <a:ext cx="8077200" cy="5027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These reforms align with EU law, international best practice, and Ireland's obligations under international drug control treaties — while placing patient welfare at the centre.</a:t>
            </a:r>
            <a:endParaRPr lang="en-US" sz="1320" dirty="0"/>
          </a:p>
        </p:txBody>
      </p:sp>
      <p:sp>
        <p:nvSpPr>
          <p:cNvPr id="9" name="Text 6"/>
          <p:cNvSpPr/>
          <p:nvPr/>
        </p:nvSpPr>
        <p:spPr>
          <a:xfrm>
            <a:off x="2243447" y="4301430"/>
            <a:ext cx="757809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2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5</a:t>
            </a:r>
            <a:endParaRPr lang="en-US" sz="1920" dirty="0"/>
          </a:p>
        </p:txBody>
      </p:sp>
      <p:sp>
        <p:nvSpPr>
          <p:cNvPr id="10" name="Text 7"/>
          <p:cNvSpPr/>
          <p:nvPr/>
        </p:nvSpPr>
        <p:spPr>
          <a:xfrm>
            <a:off x="2243447" y="4545211"/>
            <a:ext cx="75780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Reform Pillars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3638836" y="4301430"/>
            <a:ext cx="1428179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2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8+</a:t>
            </a:r>
            <a:endParaRPr lang="en-US" sz="1920" dirty="0"/>
          </a:p>
        </p:txBody>
      </p:sp>
      <p:sp>
        <p:nvSpPr>
          <p:cNvPr id="12" name="Text 9"/>
          <p:cNvSpPr/>
          <p:nvPr/>
        </p:nvSpPr>
        <p:spPr>
          <a:xfrm>
            <a:off x="3638836" y="4545211"/>
            <a:ext cx="1428179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New Conditions Proposed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5700212" y="4301430"/>
            <a:ext cx="1204722" cy="243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20"/>
              </a:lnSpc>
              <a:buNone/>
            </a:pPr>
            <a:r>
              <a:rPr lang="en-US" sz="192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7</a:t>
            </a:r>
            <a:endParaRPr lang="en-US" sz="1920" dirty="0"/>
          </a:p>
        </p:txBody>
      </p:sp>
      <p:sp>
        <p:nvSpPr>
          <p:cNvPr id="14" name="Text 11"/>
          <p:cNvSpPr/>
          <p:nvPr/>
        </p:nvSpPr>
        <p:spPr>
          <a:xfrm>
            <a:off x="5700212" y="4545211"/>
            <a:ext cx="1204722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Reform Work Streams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365200"/>
            <a:ext cx="3943350" cy="3452515"/>
          </a:xfrm>
          <a:prstGeom prst="roundRect">
            <a:avLst>
              <a:gd name="adj" fmla="val 37079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84771" y="2051745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84771" y="2632770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84771" y="3023295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84771" y="3604320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67250" y="1365200"/>
            <a:ext cx="3943350" cy="3452515"/>
          </a:xfrm>
          <a:prstGeom prst="roundRect">
            <a:avLst>
              <a:gd name="adj" fmla="val 37079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918621" y="2051745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918621" y="2632770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918621" y="3213795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18621" y="3794820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918621" y="4185345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33400" y="325934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Overview</a:t>
            </a:r>
            <a:endParaRPr lang="en-US" sz="936" dirty="0"/>
          </a:p>
        </p:txBody>
      </p:sp>
      <p:sp>
        <p:nvSpPr>
          <p:cNvPr id="14" name="Text 12"/>
          <p:cNvSpPr/>
          <p:nvPr/>
        </p:nvSpPr>
        <p:spPr>
          <a:xfrm>
            <a:off x="533400" y="580430"/>
            <a:ext cx="8238744" cy="594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4680"/>
              </a:lnSpc>
              <a:buNone/>
            </a:pPr>
            <a:r>
              <a:rPr lang="en-US" sz="312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Executive Summary</a:t>
            </a:r>
            <a:endParaRPr lang="en-US" sz="3120" dirty="0"/>
          </a:p>
        </p:txBody>
      </p:sp>
      <p:sp>
        <p:nvSpPr>
          <p:cNvPr id="15" name="Text 13"/>
          <p:cNvSpPr/>
          <p:nvPr/>
        </p:nvSpPr>
        <p:spPr>
          <a:xfrm>
            <a:off x="784771" y="1587996"/>
            <a:ext cx="3538567" cy="1875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76"/>
              </a:lnSpc>
              <a:buNone/>
            </a:pPr>
            <a:r>
              <a:rPr lang="en-US" sz="984" b="1" dirty="0">
                <a:solidFill>
                  <a:srgbClr val="C0392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Current State — MCAP Restrictions</a:t>
            </a:r>
            <a:endParaRPr lang="en-US" sz="984" dirty="0"/>
          </a:p>
        </p:txBody>
      </p:sp>
      <p:sp>
        <p:nvSpPr>
          <p:cNvPr id="16" name="Text 14"/>
          <p:cNvSpPr/>
          <p:nvPr/>
        </p:nvSpPr>
        <p:spPr>
          <a:xfrm>
            <a:off x="975271" y="1985070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Only </a:t>
            </a:r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3 qualifying conditions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: MS spasticity, severe refractory epilepsy, chemotherapy-induced nausea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975271" y="2566095"/>
            <a:ext cx="329355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Hospital-only specialist prescribing — no GP access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975271" y="2956620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 framework for international patients travelling with medical cannabis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975271" y="3537645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Complex, commercially unattractive licensing for domestic industry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918621" y="1587996"/>
            <a:ext cx="3538567" cy="18752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76"/>
              </a:lnSpc>
              <a:buNone/>
            </a:pPr>
            <a:r>
              <a:rPr lang="en-US" sz="984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Proposed Reform — 5 Pillars</a:t>
            </a:r>
            <a:endParaRPr lang="en-US" sz="984" dirty="0"/>
          </a:p>
        </p:txBody>
      </p:sp>
      <p:sp>
        <p:nvSpPr>
          <p:cNvPr id="21" name="Text 19"/>
          <p:cNvSpPr/>
          <p:nvPr/>
        </p:nvSpPr>
        <p:spPr>
          <a:xfrm>
            <a:off x="5109121" y="1985070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1: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Statutory licensing &amp; expansion of medical cannabis clinics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109121" y="2566095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2: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Easier, equitable patient access &amp; broader indications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109121" y="3147120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3: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Reduce regulatory red tape, enable investment &amp; growth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109121" y="3728145"/>
            <a:ext cx="3157538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4: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Clear framework for international patients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109121" y="4118670"/>
            <a:ext cx="32786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5: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Expanded, evidence-based medical indications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769418"/>
            <a:ext cx="2590800" cy="1550491"/>
          </a:xfrm>
          <a:prstGeom prst="roundRect">
            <a:avLst>
              <a:gd name="adj" fmla="val 82565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276600" y="1769418"/>
            <a:ext cx="2590800" cy="1550491"/>
          </a:xfrm>
          <a:prstGeom prst="roundRect">
            <a:avLst>
              <a:gd name="adj" fmla="val 82565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19800" y="1769418"/>
            <a:ext cx="2590800" cy="1550491"/>
          </a:xfrm>
          <a:prstGeom prst="roundRect">
            <a:avLst>
              <a:gd name="adj" fmla="val 82565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114300" dist="19050" dir="5400000">
              <a:srgbClr val="000000">
                <a:alpha val="6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3472309"/>
            <a:ext cx="8077200" cy="895350"/>
          </a:xfrm>
          <a:prstGeom prst="roundRect">
            <a:avLst>
              <a:gd name="adj" fmla="val 122553"/>
            </a:avLst>
          </a:prstGeom>
          <a:solidFill>
            <a:srgbClr val="1A6B3C">
              <a:alpha val="4000"/>
            </a:srgbClr>
          </a:solidFill>
          <a:ln w="9525">
            <a:solidFill>
              <a:srgbClr val="1A6B3C"/>
            </a:solidFill>
          </a:ln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33400" y="775692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Background</a:t>
            </a:r>
            <a:endParaRPr lang="en-US" sz="936" dirty="0"/>
          </a:p>
        </p:txBody>
      </p:sp>
      <p:sp>
        <p:nvSpPr>
          <p:cNvPr id="7" name="Text 5"/>
          <p:cNvSpPr/>
          <p:nvPr/>
        </p:nvSpPr>
        <p:spPr>
          <a:xfrm>
            <a:off x="533400" y="1030188"/>
            <a:ext cx="8238744" cy="5487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4320"/>
              </a:lnSpc>
              <a:buNone/>
            </a:pPr>
            <a:r>
              <a:rPr lang="en-US" sz="288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Legal &amp; Regulatory Framework</a:t>
            </a:r>
            <a:endParaRPr lang="en-US" sz="2880" dirty="0"/>
          </a:p>
        </p:txBody>
      </p:sp>
      <p:sp>
        <p:nvSpPr>
          <p:cNvPr id="8" name="Text 6"/>
          <p:cNvSpPr/>
          <p:nvPr/>
        </p:nvSpPr>
        <p:spPr>
          <a:xfrm>
            <a:off x="786705" y="1992213"/>
            <a:ext cx="212587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700"/>
              </a:lnSpc>
              <a:buNone/>
            </a:pPr>
            <a:r>
              <a:rPr lang="en-US" sz="225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⚖️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786705" y="2411313"/>
            <a:ext cx="212587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Misuse of Drugs Acts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86705" y="2639913"/>
            <a:ext cx="20841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1977–2016 &amp; Regulations 2017. Cannabis (THC) is Schedule 1 — highest control level.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529905" y="1992213"/>
            <a:ext cx="212587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700"/>
              </a:lnSpc>
              <a:buNone/>
            </a:pPr>
            <a:r>
              <a:rPr lang="en-US" sz="225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🗂️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3529905" y="2411313"/>
            <a:ext cx="212587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MCAP Established 2019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3529905" y="2639913"/>
            <a:ext cx="20841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Enabled via Misuse of Drugs (Cannabis for Medical Use) Regs 2019, most recently amended S.I. No. 229 of 2025.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273105" y="1992213"/>
            <a:ext cx="212587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700"/>
              </a:lnSpc>
              <a:buNone/>
            </a:pPr>
            <a:r>
              <a:rPr lang="en-US" sz="225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📋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6273105" y="2411313"/>
            <a:ext cx="212587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Two Access Routes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273105" y="2639913"/>
            <a:ext cx="208418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MCAP route (3 conditions) and Ministerial Licence route (named-patient, case-by-case).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95325" y="3634234"/>
            <a:ext cx="77533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HSE Reimbursement: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Eligible MCAP patients may apply for funding for approved products — but requires consultant involvement and significant documentation. Access constrained by limited approved product list and few specialist clinics. </a:t>
            </a:r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Ireland lags behind Germany, the Netherlands, and Denmark.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1226790"/>
            <a:ext cx="571500" cy="5715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33400" y="1950690"/>
            <a:ext cx="8077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Licensing &amp; Expansion</a:t>
            </a:r>
            <a:endParaRPr lang="en-US" sz="4200" dirty="0"/>
          </a:p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of Medical Cannabis Clinics</a:t>
            </a:r>
            <a:endParaRPr lang="en-US" sz="4200" dirty="0"/>
          </a:p>
        </p:txBody>
      </p:sp>
      <p:sp>
        <p:nvSpPr>
          <p:cNvPr id="5" name="Text 1"/>
          <p:cNvSpPr/>
          <p:nvPr/>
        </p:nvSpPr>
        <p:spPr>
          <a:xfrm>
            <a:off x="452628" y="3665190"/>
            <a:ext cx="8238744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Creating a statutory clinic licence category under HPRA &amp; Department of Health oversight</a:t>
            </a:r>
            <a:endParaRPr lang="en-US" sz="13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877616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33400" y="2458641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33400" y="3039666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3620691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C0392B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667250" y="1887141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67250" y="2658666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667250" y="3239691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667250" y="3820716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667250" y="4211241"/>
            <a:ext cx="76200" cy="76200"/>
          </a:xfrm>
          <a:prstGeom prst="roundRect">
            <a:avLst>
              <a:gd name="adj" fmla="val 6000000"/>
            </a:avLst>
          </a:prstGeom>
          <a:solidFill>
            <a:srgbClr val="1A6B3C"/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33400" y="522833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1</a:t>
            </a:r>
            <a:endParaRPr lang="en-US" sz="936" dirty="0"/>
          </a:p>
        </p:txBody>
      </p:sp>
      <p:sp>
        <p:nvSpPr>
          <p:cNvPr id="12" name="Text 10"/>
          <p:cNvSpPr/>
          <p:nvPr/>
        </p:nvSpPr>
        <p:spPr>
          <a:xfrm>
            <a:off x="533400" y="777329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Clinic Licensing — Problem &amp; Proposals</a:t>
            </a:r>
            <a:endParaRPr lang="en-US" sz="2640" dirty="0"/>
          </a:p>
        </p:txBody>
      </p:sp>
      <p:sp>
        <p:nvSpPr>
          <p:cNvPr id="13" name="Text 11"/>
          <p:cNvSpPr/>
          <p:nvPr/>
        </p:nvSpPr>
        <p:spPr>
          <a:xfrm>
            <a:off x="533400" y="1432620"/>
            <a:ext cx="4022217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C0392B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Problem</a:t>
            </a:r>
            <a:endParaRPr lang="en-US" sz="936" dirty="0"/>
          </a:p>
        </p:txBody>
      </p:sp>
      <p:sp>
        <p:nvSpPr>
          <p:cNvPr id="14" name="Text 12"/>
          <p:cNvSpPr/>
          <p:nvPr/>
        </p:nvSpPr>
        <p:spPr>
          <a:xfrm>
            <a:off x="723900" y="1820466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No dedicated national licensing framework for medical cannabis clinics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723900" y="2401491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Access depends on a small number of consultants → long waits, regional disparities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23900" y="2982516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GPs hesitant due to regulatory uncertainty and perceived professional risk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723900" y="3563541"/>
            <a:ext cx="3215831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Barriers for patients in rural and underserved areas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667250" y="1432620"/>
            <a:ext cx="4022217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Proposals</a:t>
            </a:r>
            <a:endParaRPr lang="en-US" sz="936" dirty="0"/>
          </a:p>
        </p:txBody>
      </p:sp>
      <p:sp>
        <p:nvSpPr>
          <p:cNvPr id="19" name="Text 17"/>
          <p:cNvSpPr/>
          <p:nvPr/>
        </p:nvSpPr>
        <p:spPr>
          <a:xfrm>
            <a:off x="4857750" y="1820466"/>
            <a:ext cx="375285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Statutory medical cannabis clinic licence under HPRA &amp; Dept. of Health with standards for governance, pharmacovigilance &amp; patient safety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57750" y="2591991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Open to public &amp; private clinics including primary care networks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857750" y="3173016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Mandatory cannabinoid medicine training, accredited by Medical Council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857750" y="3754041"/>
            <a:ext cx="3682174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Telemedicine consultations for follow-up &amp; stable patients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57750" y="4144566"/>
            <a:ext cx="37528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Mandatory data contribution to national medical cannabis registry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1626840"/>
            <a:ext cx="571500" cy="5715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452628" y="2350740"/>
            <a:ext cx="8238744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Easier, Equitable Patient Access</a:t>
            </a:r>
            <a:endParaRPr lang="en-US" sz="4200" dirty="0"/>
          </a:p>
        </p:txBody>
      </p:sp>
      <p:sp>
        <p:nvSpPr>
          <p:cNvPr id="5" name="Text 1"/>
          <p:cNvSpPr/>
          <p:nvPr/>
        </p:nvSpPr>
        <p:spPr>
          <a:xfrm>
            <a:off x="452628" y="3265140"/>
            <a:ext cx="8238744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Expanding indications, enabling GP prescribing &amp; standardising reimbursement</a:t>
            </a:r>
            <a:endParaRPr lang="en-US" sz="13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679674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533400" y="2128391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33400" y="2577108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648200" y="1679674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2E9E5E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648200" y="2128391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2E9E5E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48200" y="2577108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2E9E5E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648200" y="3025825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2E9E5E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648200" y="3474541"/>
            <a:ext cx="3962400" cy="372517"/>
          </a:xfrm>
          <a:prstGeom prst="roundRect">
            <a:avLst>
              <a:gd name="adj" fmla="val 736396"/>
            </a:avLst>
          </a:prstGeom>
          <a:solidFill>
            <a:srgbClr val="FFFFFF"/>
          </a:solidFill>
          <a:ln w="9525">
            <a:solidFill>
              <a:srgbClr val="2E9E5E"/>
            </a:solidFill>
          </a:ln>
          <a:effectLst>
            <a:outerShdw sx="100000" sy="100000" kx="0" ky="0" algn="bl" rotWithShape="0" blurRad="7620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33400" y="3999458"/>
            <a:ext cx="8077200" cy="628650"/>
          </a:xfrm>
          <a:prstGeom prst="roundRect">
            <a:avLst>
              <a:gd name="adj" fmla="val 174545"/>
            </a:avLst>
          </a:prstGeom>
          <a:solidFill>
            <a:srgbClr val="C8A951">
              <a:alpha val="7000"/>
            </a:srgbClr>
          </a:solidFill>
          <a:ln w="9525">
            <a:solidFill>
              <a:srgbClr val="C8A951"/>
            </a:solidFill>
          </a:ln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533400" y="515392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2</a:t>
            </a:r>
            <a:endParaRPr lang="en-US" sz="936" dirty="0"/>
          </a:p>
        </p:txBody>
      </p:sp>
      <p:sp>
        <p:nvSpPr>
          <p:cNvPr id="12" name="Text 10"/>
          <p:cNvSpPr/>
          <p:nvPr/>
        </p:nvSpPr>
        <p:spPr>
          <a:xfrm>
            <a:off x="533400" y="769888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Expanded MCAP Indications</a:t>
            </a:r>
            <a:endParaRPr lang="en-US" sz="2640" dirty="0"/>
          </a:p>
        </p:txBody>
      </p:sp>
      <p:sp>
        <p:nvSpPr>
          <p:cNvPr id="13" name="Text 11"/>
          <p:cNvSpPr/>
          <p:nvPr/>
        </p:nvSpPr>
        <p:spPr>
          <a:xfrm>
            <a:off x="533400" y="1425178"/>
            <a:ext cx="4041648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Current (3 conditions)</a:t>
            </a:r>
            <a:endParaRPr lang="en-US" sz="936" dirty="0"/>
          </a:p>
        </p:txBody>
      </p:sp>
      <p:sp>
        <p:nvSpPr>
          <p:cNvPr id="14" name="Text 12"/>
          <p:cNvSpPr/>
          <p:nvPr/>
        </p:nvSpPr>
        <p:spPr>
          <a:xfrm>
            <a:off x="533400" y="1679674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✅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MS Spasticity</a:t>
            </a:r>
            <a:endParaRPr lang="en-US" sz="1056" dirty="0"/>
          </a:p>
        </p:txBody>
      </p:sp>
      <p:sp>
        <p:nvSpPr>
          <p:cNvPr id="15" name="Text 13"/>
          <p:cNvSpPr/>
          <p:nvPr/>
        </p:nvSpPr>
        <p:spPr>
          <a:xfrm>
            <a:off x="533400" y="2128391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✅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Severe Refractory Epilepsy</a:t>
            </a:r>
            <a:endParaRPr lang="en-US" sz="1056" dirty="0"/>
          </a:p>
        </p:txBody>
      </p:sp>
      <p:sp>
        <p:nvSpPr>
          <p:cNvPr id="16" name="Text 14"/>
          <p:cNvSpPr/>
          <p:nvPr/>
        </p:nvSpPr>
        <p:spPr>
          <a:xfrm>
            <a:off x="533400" y="2577108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✅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Chemotherapy-Induced Nausea &amp; Vomiting</a:t>
            </a:r>
            <a:endParaRPr lang="en-US" sz="1056" dirty="0"/>
          </a:p>
        </p:txBody>
      </p:sp>
      <p:sp>
        <p:nvSpPr>
          <p:cNvPr id="17" name="Text 15"/>
          <p:cNvSpPr/>
          <p:nvPr/>
        </p:nvSpPr>
        <p:spPr>
          <a:xfrm>
            <a:off x="4648200" y="1425178"/>
            <a:ext cx="4041648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Proposed Additions</a:t>
            </a:r>
            <a:endParaRPr lang="en-US" sz="936" dirty="0"/>
          </a:p>
        </p:txBody>
      </p:sp>
      <p:sp>
        <p:nvSpPr>
          <p:cNvPr id="18" name="Text 16"/>
          <p:cNvSpPr/>
          <p:nvPr/>
        </p:nvSpPr>
        <p:spPr>
          <a:xfrm>
            <a:off x="4648200" y="1679674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➕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Chronic Neuropathic Pain</a:t>
            </a:r>
            <a:endParaRPr lang="en-US" sz="1056" dirty="0"/>
          </a:p>
        </p:txBody>
      </p:sp>
      <p:sp>
        <p:nvSpPr>
          <p:cNvPr id="19" name="Text 17"/>
          <p:cNvSpPr/>
          <p:nvPr/>
        </p:nvSpPr>
        <p:spPr>
          <a:xfrm>
            <a:off x="4648200" y="2128391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➕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PTSD &amp; Treatment-Resistant Anxiety/Depression</a:t>
            </a:r>
            <a:endParaRPr lang="en-US" sz="1056" dirty="0"/>
          </a:p>
        </p:txBody>
      </p:sp>
      <p:sp>
        <p:nvSpPr>
          <p:cNvPr id="20" name="Text 18"/>
          <p:cNvSpPr/>
          <p:nvPr/>
        </p:nvSpPr>
        <p:spPr>
          <a:xfrm>
            <a:off x="4648200" y="2577108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➕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Parkinson's &amp; Neurodegenerative Conditions</a:t>
            </a:r>
            <a:endParaRPr lang="en-US" sz="1056" dirty="0"/>
          </a:p>
        </p:txBody>
      </p:sp>
      <p:sp>
        <p:nvSpPr>
          <p:cNvPr id="21" name="Text 19"/>
          <p:cNvSpPr/>
          <p:nvPr/>
        </p:nvSpPr>
        <p:spPr>
          <a:xfrm>
            <a:off x="4648200" y="3025825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➕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Inflammatory Bowel Disease (Crohn's, UC)</a:t>
            </a:r>
            <a:endParaRPr lang="en-US" sz="1056" dirty="0"/>
          </a:p>
        </p:txBody>
      </p:sp>
      <p:sp>
        <p:nvSpPr>
          <p:cNvPr id="22" name="Text 20"/>
          <p:cNvSpPr/>
          <p:nvPr/>
        </p:nvSpPr>
        <p:spPr>
          <a:xfrm>
            <a:off x="4648200" y="3474541"/>
            <a:ext cx="3962400" cy="3725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➕</a:t>
            </a:r>
            <a:pPr indent="0" marL="0">
              <a:lnSpc>
                <a:spcPts val="1584"/>
              </a:lnSpc>
              <a:buNone/>
            </a:pPr>
            <a:r>
              <a:rPr lang="en-US" sz="1056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Oncology &amp; Palliative Care</a:t>
            </a:r>
            <a:endParaRPr lang="en-US" sz="1056" dirty="0"/>
          </a:p>
        </p:txBody>
      </p:sp>
      <p:sp>
        <p:nvSpPr>
          <p:cNvPr id="23" name="Text 21"/>
          <p:cNvSpPr/>
          <p:nvPr/>
        </p:nvSpPr>
        <p:spPr>
          <a:xfrm>
            <a:off x="657225" y="4123283"/>
            <a:ext cx="782955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Tiered Prescribing Authority:</a:t>
            </a:r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2D5016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 Specialists retain complex/high-risk cases · Trained GPs can initiate &amp; continue prescribing for specified indications under evidence-based protocols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0" y="1226790"/>
            <a:ext cx="571500" cy="5715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33400" y="1950690"/>
            <a:ext cx="80772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Reducing Red Tape &amp;</a:t>
            </a:r>
            <a:endParaRPr lang="en-US" sz="4200" dirty="0"/>
          </a:p>
          <a:p>
            <a:pPr algn="ctr" indent="0" marL="0">
              <a:lnSpc>
                <a:spcPts val="63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Enabling Investment</a:t>
            </a:r>
            <a:endParaRPr lang="en-US" sz="4200" dirty="0"/>
          </a:p>
        </p:txBody>
      </p:sp>
      <p:sp>
        <p:nvSpPr>
          <p:cNvPr id="5" name="Text 1"/>
          <p:cNvSpPr/>
          <p:nvPr/>
        </p:nvSpPr>
        <p:spPr>
          <a:xfrm>
            <a:off x="452628" y="3665190"/>
            <a:ext cx="8238744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98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Streamlining regulation to attract responsible investment &amp; grow the Irish medical cannabis industry</a:t>
            </a:r>
            <a:endParaRPr lang="en-US" sz="13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33400" y="1384846"/>
            <a:ext cx="2590800" cy="1641872"/>
          </a:xfrm>
          <a:prstGeom prst="roundRect">
            <a:avLst>
              <a:gd name="adj" fmla="val 77970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276600" y="1384846"/>
            <a:ext cx="2590800" cy="1641872"/>
          </a:xfrm>
          <a:prstGeom prst="roundRect">
            <a:avLst>
              <a:gd name="adj" fmla="val 77970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019800" y="1384846"/>
            <a:ext cx="2590800" cy="1641872"/>
          </a:xfrm>
          <a:prstGeom prst="roundRect">
            <a:avLst>
              <a:gd name="adj" fmla="val 77970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3179118"/>
            <a:ext cx="2590800" cy="1489472"/>
          </a:xfrm>
          <a:prstGeom prst="roundRect">
            <a:avLst>
              <a:gd name="adj" fmla="val 85947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276600" y="3179118"/>
            <a:ext cx="2590800" cy="1489472"/>
          </a:xfrm>
          <a:prstGeom prst="roundRect">
            <a:avLst>
              <a:gd name="adj" fmla="val 85947"/>
            </a:avLst>
          </a:prstGeom>
          <a:solidFill>
            <a:srgbClr val="FFFFFF"/>
          </a:solidFill>
          <a:ln w="9525">
            <a:solidFill>
              <a:srgbClr val="1A6B3C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6019800" y="3179118"/>
            <a:ext cx="2590800" cy="1489472"/>
          </a:xfrm>
          <a:prstGeom prst="roundRect">
            <a:avLst>
              <a:gd name="adj" fmla="val 85947"/>
            </a:avLst>
          </a:prstGeom>
          <a:solidFill>
            <a:srgbClr val="C8A951">
              <a:alpha val="4000"/>
            </a:srgbClr>
          </a:solidFill>
          <a:ln w="9525">
            <a:solidFill>
              <a:srgbClr val="C8A951"/>
            </a:solidFill>
          </a:ln>
          <a:effectLst>
            <a:outerShdw sx="100000" sy="100000" kx="0" ky="0" algn="bl" rotWithShape="0" blurRad="95250" dist="19050" dir="5400000">
              <a:srgbClr val="000000">
                <a:alpha val="5000"/>
              </a:srgbClr>
            </a:outerShdw>
          </a:effectLst>
        </p:spPr>
        <p:txBody>
          <a:bodyPr wrap="none" lIns="0" tIns="0" rIns="0" bIns="0" rtlCol="0" anchor="ctr">
            <a:normAutofit/>
          </a:bodyPr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33400" y="475059"/>
            <a:ext cx="8238744" cy="1782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404"/>
              </a:lnSpc>
              <a:buNone/>
            </a:pPr>
            <a:r>
              <a:rPr lang="en-US" sz="936" b="1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Pillar 3</a:t>
            </a:r>
            <a:endParaRPr lang="en-US" sz="936" dirty="0"/>
          </a:p>
        </p:txBody>
      </p:sp>
      <p:sp>
        <p:nvSpPr>
          <p:cNvPr id="9" name="Text 7"/>
          <p:cNvSpPr/>
          <p:nvPr/>
        </p:nvSpPr>
        <p:spPr>
          <a:xfrm>
            <a:off x="533400" y="729555"/>
            <a:ext cx="8238744" cy="50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3960"/>
              </a:lnSpc>
              <a:buNone/>
            </a:pPr>
            <a:r>
              <a:rPr lang="en-US" sz="2640" b="1" dirty="0">
                <a:solidFill>
                  <a:srgbClr val="0F2A1A"/>
                </a:solidFill>
                <a:latin typeface="DM Serif Display" pitchFamily="34" charset="0"/>
                <a:ea typeface="DM Serif Display" pitchFamily="34" charset="-122"/>
                <a:cs typeface="DM Serif Display" pitchFamily="34" charset="-120"/>
              </a:rPr>
              <a:t>Investment &amp; Regulatory Streamlining</a:t>
            </a:r>
            <a:endParaRPr lang="en-US" sz="2640" dirty="0"/>
          </a:p>
        </p:txBody>
      </p:sp>
      <p:sp>
        <p:nvSpPr>
          <p:cNvPr id="10" name="Text 8"/>
          <p:cNvSpPr/>
          <p:nvPr/>
        </p:nvSpPr>
        <p:spPr>
          <a:xfrm>
            <a:off x="756196" y="1577132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🔄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56196" y="1958132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Mutual Recognition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756196" y="2224832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Fast-track EU-authorised cannabis products via HPRA quality verification pathway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499396" y="1577132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🪟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499396" y="1958132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Single-Window System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499396" y="2224832"/>
            <a:ext cx="2145209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Unified time-bound application combining HPRA listing, controlled drugs licence &amp; import/export authorisations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242596" y="1577132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🌱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242596" y="1958132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Domestic Cultivation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242596" y="2224832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Licensing regime for Irish operators to grow, manufacture &amp; export under GMP &amp; HPRA oversight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56196" y="3371404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💰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756196" y="3752404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Investment Incentives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756196" y="4019104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R&amp;D tax credits, IDA-supported grants &amp; clustering initiatives for research, clinical trials &amp; manufacturing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499396" y="3371404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🤝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3499396" y="3752404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1A6B3C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Advisory Group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3499396" y="4019104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Medical Cannabis Industry Advisory Group within Dept. of Health/HPRA — patients, clinicians, industry, regulators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242596" y="3371404"/>
            <a:ext cx="2188113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400"/>
              </a:lnSpc>
              <a:buNone/>
            </a:pPr>
            <a:r>
              <a:rPr lang="en-US" sz="1800" dirty="0">
                <a:solidFill>
                  <a:srgbClr val="0F2A1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🏭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242596" y="3752404"/>
            <a:ext cx="2188113" cy="1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500"/>
              </a:lnSpc>
              <a:buNone/>
            </a:pPr>
            <a:r>
              <a:rPr lang="en-US" sz="1050" b="1" dirty="0">
                <a:solidFill>
                  <a:srgbClr val="8C6C0A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Ireland's Opportunity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242596" y="4019104"/>
            <a:ext cx="2145209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200"/>
              </a:lnSpc>
              <a:buNone/>
            </a:pPr>
            <a:r>
              <a:rPr lang="en-US" sz="900" dirty="0">
                <a:solidFill>
                  <a:srgbClr val="5A7A65"/>
                </a:solidFill>
                <a:latin typeface="DM Sans" pitchFamily="34" charset="0"/>
                <a:ea typeface="DM Sans" pitchFamily="34" charset="-122"/>
                <a:cs typeface="DM Sans" pitchFamily="34" charset="-120"/>
              </a:rPr>
              <a:t>Leverage existing pharma hub expertise → employment, tax revenue &amp; export in fast-growing global market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Perplexity</cp:lastModifiedBy>
  <cp:revision>1</cp:revision>
  <dcterms:created xsi:type="dcterms:W3CDTF">2026-05-18T10:40:23Z</dcterms:created>
  <dcterms:modified xsi:type="dcterms:W3CDTF">2026-05-18T10:40:23Z</dcterms:modified>
</cp:coreProperties>
</file>